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2" r:id="rId2"/>
    <p:sldId id="352" r:id="rId3"/>
    <p:sldId id="407" r:id="rId4"/>
    <p:sldId id="408" r:id="rId5"/>
    <p:sldId id="404" r:id="rId6"/>
    <p:sldId id="409" r:id="rId7"/>
    <p:sldId id="405" r:id="rId8"/>
    <p:sldId id="410" r:id="rId9"/>
    <p:sldId id="411" r:id="rId10"/>
    <p:sldId id="369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659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92334" autoAdjust="0"/>
  </p:normalViewPr>
  <p:slideViewPr>
    <p:cSldViewPr>
      <p:cViewPr>
        <p:scale>
          <a:sx n="100" d="100"/>
          <a:sy n="100" d="100"/>
        </p:scale>
        <p:origin x="-220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57953-4FB4-4C2B-B229-0404B0EB3887}" type="datetimeFigureOut">
              <a:rPr lang="ru-RU" smtClean="0"/>
              <a:t>18.11.22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1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E9E41-E28A-486F-AB6D-017F8D6D33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40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0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349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05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232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E9E41-E28A-486F-AB6D-017F8D6D3391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23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6DCB-8FD6-43A0-92C8-AA3F07A03D91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34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67F2-D0CB-4942-9122-B3429D24F190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6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7054-7411-4091-A63A-23F09620D778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2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CEA7-3C40-429C-8898-AA6551ABE2EE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35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1497-0662-4F29-8B94-BD8AF3621D6A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56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A482-BFAB-46E5-9BE4-53C52257581D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20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FCA1-FE05-4F1D-BA2B-1B5C5E07195F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0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0880-169E-431D-ABCB-958DD8B1264D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0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3C40-1D00-4E67-B44F-1CF0BC81E060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63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8097-91A2-491D-9A05-760D1A61B624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42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7034-33D5-4CE9-B89B-335042D8F6AB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48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40CB-F0AD-40AB-B8E6-9C47CB1C3098}" type="datetime1">
              <a:rPr lang="ru-RU" smtClean="0"/>
              <a:t>18.11.22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1B78-2604-4B9D-8E10-0DD509A5E8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6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управление </a:t>
              </a:r>
            </a:p>
            <a:p>
              <a:r>
                <a:rPr lang="ru-RU" sz="2000" b="1" dirty="0" err="1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20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Прямоугольник 11"/>
          <p:cNvSpPr/>
          <p:nvPr/>
        </p:nvSpPr>
        <p:spPr>
          <a:xfrm>
            <a:off x="269270" y="1631279"/>
            <a:ext cx="8573571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надзору за тепловыми энергоустановками и энергосбережения Северо-Западного управления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Чмуль Валерий Николаевич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ru-RU" sz="40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ru-RU" sz="4000" dirty="0">
              <a:solidFill>
                <a:srgbClr val="FFFF00"/>
              </a:solidFill>
            </a:endParaRPr>
          </a:p>
          <a:p>
            <a:pPr>
              <a:defRPr/>
            </a:pPr>
            <a:endParaRPr lang="ru-RU" sz="1100" i="1" dirty="0">
              <a:solidFill>
                <a:srgbClr val="003366"/>
              </a:solidFill>
            </a:endParaRPr>
          </a:p>
          <a:p>
            <a:pPr>
              <a:defRPr/>
            </a:pPr>
            <a:endParaRPr lang="ru-RU" sz="1400" i="1" dirty="0">
              <a:solidFill>
                <a:schemeClr val="bg2"/>
              </a:solidFill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73811" y="3612335"/>
            <a:ext cx="8964488" cy="290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 lIns="130046" tIns="65023" rIns="130046" bIns="65023"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итогах проверки готовности муниципальных образований и предприятий теплоэнергетики к прохождению осенне-зимнего периода 2022-2023 годов»</a:t>
            </a: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</a:t>
            </a:r>
            <a:r>
              <a:rPr lang="ru-RU" sz="16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  <a:endParaRPr lang="ru-RU" sz="16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управление </a:t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2834" y="3421449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6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en-US" altLang="ru-RU" sz="6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ru-RU" altLang="ru-RU" sz="60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3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1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66925"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октября 2020 года)</a:t>
            </a: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акты, регламентирующие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порядок оценки готовности теплоснабжающих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организаций, муниципальных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 к работе в отопительный период.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27.07.2010 № 190-ФЗ «О теплоснабжении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«Правила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готовности к отопительному периоду»,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Минэнерго России от 12.03 2013 № 103.</a:t>
            </a:r>
          </a:p>
        </p:txBody>
      </p:sp>
    </p:spTree>
    <p:extLst>
      <p:ext uri="{BB962C8B-B14F-4D97-AF65-F5344CB8AC3E}">
        <p14:creationId xmlns:p14="http://schemas.microsoft.com/office/powerpoint/2010/main" val="678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66925"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надзорной деятельности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15 октября 2020 года)</a:t>
            </a: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Должностные лица Управления приняли участие в работе  562 комиссий, образованных органами местного самоуправления,  по оценке готовности теплоснабжающих и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теплосетевых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организаций.</a:t>
            </a: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Органы местного самоуправления признали не готовыми 53 теплоснабжающих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теплосетевых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организации, осуществляющих свою деятельность на территории соответствующих муниципальных образований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участия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служащих Управления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работе комиссий по оценке готовности теплоснабжающих и теплосетевых организаций использованы при оценке готовности муниципальных образований к работе в отопительный период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123" y="4015123"/>
            <a:ext cx="8064896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Выявлено более 7 тысяч нарушений  требований по готовности, определенных «Правилами оценки готовности к отопительному периоду» (7278 нарушений).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готовности в отношении теплоснабжающих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(теплосетевых) организаций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Отсутствие эксплуатационных режимов работы теплоэнергетического оборудования, а также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их внедрению (как правило, выражающегося в не проведении режимно-наладочных испытаний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и вспомогательного оборудования объектов теплоснабжения).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Невыполнение запланированных ремонтов оборудования котельных, тепловых сетей, а также зданий и сооружений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котельных.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Отсутствие технической возможности обеспечивать своевременную и бесперебойную подготовку и подачу резервного вида топлива на котельной.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Отсутствие  нормативных запасов топлива на источниках тепловой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39684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проверках муниципальных образований в 2022 году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364022"/>
              </p:ext>
            </p:extLst>
          </p:nvPr>
        </p:nvGraphicFramePr>
        <p:xfrm>
          <a:off x="467544" y="2276872"/>
          <a:ext cx="8208912" cy="3638694"/>
        </p:xfrm>
        <a:graphic>
          <a:graphicData uri="http://schemas.openxmlformats.org/drawingml/2006/table">
            <a:tbl>
              <a:tblPr/>
              <a:tblGrid>
                <a:gridCol w="2514347"/>
                <a:gridCol w="1446093"/>
                <a:gridCol w="1296144"/>
                <a:gridCol w="1512168"/>
                <a:gridCol w="1440160"/>
              </a:tblGrid>
              <a:tr h="775576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Субъект Российской Федерации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Подлежали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оценке готовности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Получено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паспортов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Отказано в выдаче паспорта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Не получили паспорта готовности в 2021 году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Архангельская область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Вологодская 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23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Калининградская область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Ленинградская 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Мурманская область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Новгородская 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Псковская область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0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Республика Карелия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07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Санкт-Петербург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98514"/>
            <a:ext cx="8964488" cy="1386270"/>
            <a:chOff x="0" y="188640"/>
            <a:chExt cx="9144000" cy="1296144"/>
          </a:xfrm>
        </p:grpSpPr>
        <p:sp>
          <p:nvSpPr>
            <p:cNvPr id="7" name="Заголовок 5"/>
            <p:cNvSpPr txBox="1">
              <a:spLocks/>
            </p:cNvSpPr>
            <p:nvPr/>
          </p:nvSpPr>
          <p:spPr>
            <a:xfrm>
              <a:off x="1547664" y="274638"/>
              <a:ext cx="7139136" cy="9941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Северо-Западное </a:t>
              </a:r>
              <a:r>
                <a:rPr lang="ru-RU" sz="1800" b="1" dirty="0" smtClean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  <a:endPara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800" b="1" dirty="0" err="1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Ростехнадзора</a:t>
              </a:r>
              <a:r>
                <a:rPr lang="ru-RU" sz="1800" b="1" dirty="0">
                  <a:solidFill>
                    <a:schemeClr val="accent3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1412776"/>
              <a:ext cx="91440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88640"/>
              <a:ext cx="936104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96" y="1725960"/>
            <a:ext cx="85324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>
                <a:schemeClr val="tx2"/>
              </a:buCl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требований по готовности в отношении муниципальных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chemeClr val="tx2"/>
              </a:buCl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Неготовность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теплоснабжающих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к работе в отопительный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Отсутствие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паспортов готовности к отопительному периоду у  социально-значимых потребителей тепловой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энергии.</a:t>
            </a:r>
          </a:p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Невыполнение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образованиями требований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к  отопительному периоду (отсутствие  разработанной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мониторинга состояния системы теплоснабжения;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механизма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оперативно-диспетчерского управления в системе теплоснабжения).</a:t>
            </a:r>
          </a:p>
        </p:txBody>
      </p:sp>
    </p:spTree>
    <p:extLst>
      <p:ext uri="{BB962C8B-B14F-4D97-AF65-F5344CB8AC3E}">
        <p14:creationId xmlns:p14="http://schemas.microsoft.com/office/powerpoint/2010/main" val="171330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99412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355976" y="638132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проверках муниципальных образований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2018-2022 годов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73030"/>
              </p:ext>
            </p:extLst>
          </p:nvPr>
        </p:nvGraphicFramePr>
        <p:xfrm>
          <a:off x="457198" y="2769018"/>
          <a:ext cx="8363277" cy="2676209"/>
        </p:xfrm>
        <a:graphic>
          <a:graphicData uri="http://schemas.openxmlformats.org/drawingml/2006/table">
            <a:tbl>
              <a:tblPr/>
              <a:tblGrid>
                <a:gridCol w="319035"/>
                <a:gridCol w="1155031"/>
                <a:gridCol w="546488"/>
                <a:gridCol w="450066"/>
                <a:gridCol w="364612"/>
                <a:gridCol w="440572"/>
                <a:gridCol w="438673"/>
                <a:gridCol w="34182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  <a:gridCol w="478553"/>
              </a:tblGrid>
              <a:tr h="1934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08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Архангельская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Вологодская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6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Калининградская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108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Ленинградская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Мурманская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Новгородская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Карелия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Санкт-Петербург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51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488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476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463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454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35" marR="6235" marT="6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7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397948"/>
            <a:ext cx="7139136" cy="994122"/>
          </a:xfrm>
        </p:spPr>
        <p:txBody>
          <a:bodyPr>
            <a:noAutofit/>
          </a:bodyPr>
          <a:lstStyle/>
          <a:p>
            <a:pPr eaLnBrk="0" fontAlgn="base" hangingPunc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  не получившие паспорта готовности</a:t>
            </a:r>
            <a:endParaRPr lang="ru-RU" sz="2000" dirty="0"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394363" y="6361856"/>
            <a:ext cx="12241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194062"/>
              </p:ext>
            </p:extLst>
          </p:nvPr>
        </p:nvGraphicFramePr>
        <p:xfrm>
          <a:off x="4860032" y="1700808"/>
          <a:ext cx="4176463" cy="4913696"/>
        </p:xfrm>
        <a:graphic>
          <a:graphicData uri="http://schemas.openxmlformats.org/drawingml/2006/table">
            <a:tbl>
              <a:tblPr firstRow="1" firstCol="1" bandRow="1"/>
              <a:tblGrid>
                <a:gridCol w="284520"/>
                <a:gridCol w="3891943"/>
              </a:tblGrid>
              <a:tr h="24107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Путиловское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7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Сосновское сельское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Бокситогорский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(не получает паспорт готовности к ОЗП с 2020 года);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Большедворское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(не получает паспорт готовности к ОЗП с 2018 года);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7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Самойловское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Ефимовское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(не получает паспорт готовности более 5 лет);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7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Пикалевское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Иссадское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район (не получает паспорт готовности более 5 лет);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Сясьстройское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(не получает паспорт готовности к ОЗП с 2018 года);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Волховский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(не получает паспорт готовности более 5 лет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Староладожское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 (не получает паспорт готовности более 5 лет);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53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Лужский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 (не получает паспорт готовности более 5 лет).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363875"/>
              </p:ext>
            </p:extLst>
          </p:nvPr>
        </p:nvGraphicFramePr>
        <p:xfrm>
          <a:off x="107505" y="1628800"/>
          <a:ext cx="4176464" cy="5082540"/>
        </p:xfrm>
        <a:graphic>
          <a:graphicData uri="http://schemas.openxmlformats.org/drawingml/2006/table">
            <a:tbl>
              <a:tblPr firstRow="1" firstCol="1" bandRow="1"/>
              <a:tblGrid>
                <a:gridCol w="284521"/>
                <a:gridCol w="3891943"/>
              </a:tblGrid>
              <a:tr h="202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Республика Карелия (28 %)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Медвежьегорский муниципальный район;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Пудожский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Петрозаводский городской округ;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Пряжинский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Беломорский муниципальный район.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Калининградская область (14 %)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Багратионовский муниципальный округ;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Гусевский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городской округ;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Балтийский городской округ (более 4-х лет не получает паспорт готовности).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Ленинградская область (9  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Кузьмоловское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более 5 лет);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Муринское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городское поселение (не получает паспорт готовности с 2019 года);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Юкковское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(не получает паспорт готовности более 5 лет);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93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Шлиссельбургское г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ородс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поселение (не получает паспорт готовности более 5 лет);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729" marR="56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0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397948"/>
            <a:ext cx="7139136" cy="994122"/>
          </a:xfrm>
        </p:spPr>
        <p:txBody>
          <a:bodyPr>
            <a:noAutofit/>
          </a:bodyPr>
          <a:lstStyle/>
          <a:p>
            <a:pPr eaLnBrk="0" fontAlgn="base" hangingPunc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  не получившие паспорта готовности</a:t>
            </a:r>
            <a:endParaRPr lang="ru-RU" sz="2000" dirty="0"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9361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394363" y="6361856"/>
            <a:ext cx="12241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  <a:endParaRPr lang="ru-RU" sz="16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515" y="1525318"/>
            <a:ext cx="8733407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08706"/>
              </p:ext>
            </p:extLst>
          </p:nvPr>
        </p:nvGraphicFramePr>
        <p:xfrm>
          <a:off x="251520" y="1772816"/>
          <a:ext cx="4032448" cy="3438398"/>
        </p:xfrm>
        <a:graphic>
          <a:graphicData uri="http://schemas.openxmlformats.org/drawingml/2006/table">
            <a:tbl>
              <a:tblPr firstRow="1" firstCol="1" bandRow="1"/>
              <a:tblGrid>
                <a:gridCol w="274710"/>
                <a:gridCol w="375773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Вологодская область (9 %)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4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Череповецкий муниципальный район;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Междуреченский муниципальный район;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Грязовецкий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Муниципальное образование  г. Сокол;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Муниципальное образование  г.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Кадников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Нижнекулойское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Муниципальное образование поселок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Кадуй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Муниципальное образование поселок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Хохлово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Семенковское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сельское поселение.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Псковская область (8 %)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Дновский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Псковский муниципальный район.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05374"/>
              </p:ext>
            </p:extLst>
          </p:nvPr>
        </p:nvGraphicFramePr>
        <p:xfrm>
          <a:off x="4606689" y="1772816"/>
          <a:ext cx="4320480" cy="2418588"/>
        </p:xfrm>
        <a:graphic>
          <a:graphicData uri="http://schemas.openxmlformats.org/drawingml/2006/table">
            <a:tbl>
              <a:tblPr firstRow="1" firstCol="1" bandRow="1"/>
              <a:tblGrid>
                <a:gridCol w="294332"/>
                <a:gridCol w="40261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Архангельская область (6  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Городской округ «Город Архангельск» (более 4-х лет не получает паспорт готовности);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Коношский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Плесецкий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Мурманская область ( 4 %)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Городское поселение  Ревда.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Новгородская область (3%)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Окуловский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14928</TotalTime>
  <Words>777</Words>
  <Application>Microsoft Office PowerPoint</Application>
  <PresentationFormat>Экран (4:3)</PresentationFormat>
  <Paragraphs>433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Северо-Западное управление  Ростехнадзора </vt:lpstr>
      <vt:lpstr>Презентация PowerPoint</vt:lpstr>
      <vt:lpstr>Северо-Западное управление  Ростехнадзора </vt:lpstr>
      <vt:lpstr>Муниципальные образования  не получившие паспорта готовности</vt:lpstr>
      <vt:lpstr>Муниципальные образования  не получившие паспорта готовности</vt:lpstr>
      <vt:lpstr>Северо-Западное управление  Ростехнадзора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Бугоркова Инна Николаевна</dc:creator>
  <cp:lastModifiedBy>Чмуль Валерий Николаевич</cp:lastModifiedBy>
  <cp:revision>576</cp:revision>
  <cp:lastPrinted>2022-11-18T06:09:56Z</cp:lastPrinted>
  <dcterms:created xsi:type="dcterms:W3CDTF">2016-11-28T10:39:36Z</dcterms:created>
  <dcterms:modified xsi:type="dcterms:W3CDTF">2022-11-18T07:35:29Z</dcterms:modified>
</cp:coreProperties>
</file>